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72" r:id="rId5"/>
    <p:sldId id="262" r:id="rId6"/>
    <p:sldId id="296" r:id="rId7"/>
    <p:sldId id="263" r:id="rId8"/>
    <p:sldId id="264" r:id="rId9"/>
    <p:sldId id="290" r:id="rId10"/>
    <p:sldId id="295" r:id="rId11"/>
    <p:sldId id="291" r:id="rId12"/>
    <p:sldId id="292" r:id="rId13"/>
    <p:sldId id="265" r:id="rId14"/>
    <p:sldId id="293" r:id="rId15"/>
    <p:sldId id="276" r:id="rId16"/>
    <p:sldId id="294" r:id="rId17"/>
    <p:sldId id="297" r:id="rId18"/>
    <p:sldId id="298" r:id="rId19"/>
    <p:sldId id="299" r:id="rId20"/>
    <p:sldId id="300" r:id="rId21"/>
    <p:sldId id="301" r:id="rId22"/>
    <p:sldId id="302" r:id="rId23"/>
    <p:sldId id="287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509E-3D53-4A18-AB68-181D1112F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27E69-C1C5-42EB-9E1C-C4D9BE061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2191-60B2-438A-9958-A7E36CC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97405-A6B8-410E-AAEA-3AF95948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0FBD-6647-49DC-8A51-EA71E80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46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376C-B4C0-46D2-AAEA-32A7D979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BD246-ED7A-42B5-8AAF-F97EC729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7BBFA-8CEC-4F02-9CB7-38368C68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51EA-DA64-4454-BE6C-F5BB4ACF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2DC0-CBF8-4577-97CB-A7ECE4B3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4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21D26-836B-4CDC-834E-3C0D1AD47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5BDF-E1F6-42C7-ADBA-F7368E4FF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B46C-19D0-4AA3-B357-C013FB5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A907-B9A1-4F15-A197-17D95AD6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6C667-FE1E-4F84-A49D-F259CBF5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258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02E8-768B-4A7C-923A-BC376DFC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2035-EF13-45E4-A38D-DED50DEB1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3BB3-BDF0-41B8-9778-50689E6B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93916-0562-406E-8FF6-D3122B40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16E38-AE02-41EA-9EA3-12EFE4E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00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C32E-A291-4AA6-A980-3726598A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5725-91AB-4BAC-B649-EE9FC8728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7CBFF-1361-4AC9-9C2C-261B1E61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2C58-B950-4EF5-B7ED-5258E373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BC59-FE90-40F2-9BD9-B4B9844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02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3E0-92CA-4AA3-914E-0A3F1AF9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0168-7B10-48B2-B441-A0A22AA57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2E9E-9561-48F5-BAE0-F3A50672B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06271-4EEC-457E-85C7-981DBB3B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2B2A0-072D-4CF2-8C17-3282004F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35E6E-E3F4-4956-95FD-73D04808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76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AB55-37D2-4C7E-8055-846EC3CB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E0945-554A-40F4-B057-8A69EFBB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21FD3-AC19-4030-BC60-EBB01B008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8D4A0-270E-477F-A831-26AAE18E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9B325-A388-4B7B-9995-DE00E87A2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0051B-DB5D-40F6-9955-36FC1CE8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E2B85-C302-43AE-BF95-E21A14CB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99462-A3E0-4F44-9A9F-1CE354A0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1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87F5-421D-4D65-BAC0-5CEAD9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68537-1CD0-485E-B738-A84EF969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1446-A19E-4E47-ABA1-F40E4F5C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7EDC9-FE9C-4DD8-903B-096B55CF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90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DE9FB-BAA1-47DA-86DC-CCB60A1D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3D93-6F94-450B-A635-D55F4854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466C-8CB3-4D0C-9D8C-A139DEF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82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E974-7CA0-4778-BB3E-AE83EFDC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35D5-A2E0-4702-B1E5-AA1337422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E2D70-2BCF-409A-8CB2-CBCD2E50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D9FC8-CDF9-4FD0-80A9-D2C82FCA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056EF-03D9-4103-AF58-B4A7A82D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B26F7-FE3C-4880-BB0F-1B01F368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3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DAB-EDE7-415B-BF07-D869335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AE075-F4B5-44F3-9C68-6987C83AD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0C1D-5A80-451C-911B-77D69FF13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86161-CDB7-46C2-A700-F2FC47A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E1FE9-890D-4164-8BA5-F81B4E38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4286-07E4-45D3-9134-7B28477C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42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2EE56-3FB0-48A7-BFC4-356AD445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9B5DB-3005-4114-A49A-276B2534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1FF2-9963-46CC-BE6E-0B7376E55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700B-7992-4897-AF87-AB4F48CF302E}" type="datetimeFigureOut">
              <a:rPr lang="tr-TR" smtClean="0"/>
              <a:t>6.07.2020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3DCA0-B86C-4F69-83DC-D867F008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A3F3-602E-489E-9B29-20C95037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75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msouza01/MC-MRRec-challenge#multi-channel-mr-image-reconstruction-challenge-mc-mrre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FC5D-7545-4259-9EE1-0D873F6A56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2020-07-07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A8920-6289-4946-8ADA-78AE7AEC7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Salih Fırat Canpolat</a:t>
            </a:r>
          </a:p>
        </p:txBody>
      </p:sp>
    </p:spTree>
    <p:extLst>
      <p:ext uri="{BB962C8B-B14F-4D97-AF65-F5344CB8AC3E}">
        <p14:creationId xmlns:p14="http://schemas.microsoft.com/office/powerpoint/2010/main" val="1050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018C-92E5-4ECF-A332-885BCFE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Residual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300615-B4BE-486C-8C43-4481E3970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277094"/>
            <a:ext cx="9182100" cy="3028950"/>
          </a:xfrm>
        </p:spPr>
      </p:pic>
    </p:spTree>
    <p:extLst>
      <p:ext uri="{BB962C8B-B14F-4D97-AF65-F5344CB8AC3E}">
        <p14:creationId xmlns:p14="http://schemas.microsoft.com/office/powerpoint/2010/main" val="132147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1E28-6FE2-4EDA-A531-DBD3B215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FFT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338C5-6A8D-4478-BA79-F406B4563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87" y="2383268"/>
            <a:ext cx="9086850" cy="2514600"/>
          </a:xfrm>
        </p:spPr>
      </p:pic>
    </p:spTree>
    <p:extLst>
      <p:ext uri="{BB962C8B-B14F-4D97-AF65-F5344CB8AC3E}">
        <p14:creationId xmlns:p14="http://schemas.microsoft.com/office/powerpoint/2010/main" val="108044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C7F7-B6A5-45ED-B453-583EE712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IFFT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14039-BD91-4CAD-8C13-69EBFB71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2" y="2559436"/>
            <a:ext cx="9086850" cy="2514600"/>
          </a:xfrm>
        </p:spPr>
      </p:pic>
    </p:spTree>
    <p:extLst>
      <p:ext uri="{BB962C8B-B14F-4D97-AF65-F5344CB8AC3E}">
        <p14:creationId xmlns:p14="http://schemas.microsoft.com/office/powerpoint/2010/main" val="343772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A072-DB87-48B6-B440-F01FB41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Consistency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120DE-5D5E-44E4-BCFF-9CAB2FE4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"/>
          <a:stretch/>
        </p:blipFill>
        <p:spPr>
          <a:xfrm>
            <a:off x="5902884" y="2287695"/>
            <a:ext cx="5553850" cy="304770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5A4831-09B5-4F15-88B6-467FDBCF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66" y="1917904"/>
            <a:ext cx="3439476" cy="4351338"/>
          </a:xfrm>
        </p:spPr>
      </p:pic>
    </p:spTree>
    <p:extLst>
      <p:ext uri="{BB962C8B-B14F-4D97-AF65-F5344CB8AC3E}">
        <p14:creationId xmlns:p14="http://schemas.microsoft.com/office/powerpoint/2010/main" val="13455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D41B-BA08-4452-880D-ED2B1823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Undersample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4ABBD-35E0-4815-843B-10DA36F03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41" y="2584341"/>
            <a:ext cx="3619500" cy="2800350"/>
          </a:xfrm>
        </p:spPr>
      </p:pic>
    </p:spTree>
    <p:extLst>
      <p:ext uri="{BB962C8B-B14F-4D97-AF65-F5344CB8AC3E}">
        <p14:creationId xmlns:p14="http://schemas.microsoft.com/office/powerpoint/2010/main" val="404251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810-7BFB-412A-9602-5C0BD2A3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Common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B8A7C-51AA-4EB2-A7CD-801CB3248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Optimizer: Adam</a:t>
            </a:r>
          </a:p>
          <a:p>
            <a:r>
              <a:rPr lang="tr-TR" dirty="0"/>
              <a:t>Learning Rate: 1e-3</a:t>
            </a:r>
          </a:p>
          <a:p>
            <a:r>
              <a:rPr lang="tr-TR" dirty="0"/>
              <a:t>Training: 20 epochs</a:t>
            </a:r>
          </a:p>
        </p:txBody>
      </p:sp>
    </p:spTree>
    <p:extLst>
      <p:ext uri="{BB962C8B-B14F-4D97-AF65-F5344CB8AC3E}">
        <p14:creationId xmlns:p14="http://schemas.microsoft.com/office/powerpoint/2010/main" val="191719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6107-B379-4B94-933C-C2B9FB51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U-Net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8994-6F2F-43BE-B137-E5A369B4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Parameters</a:t>
            </a:r>
          </a:p>
          <a:p>
            <a:pPr lvl="1"/>
            <a:r>
              <a:rPr lang="tr-TR" dirty="0"/>
              <a:t>Per model: 31,031,234</a:t>
            </a:r>
          </a:p>
          <a:p>
            <a:pPr lvl="1"/>
            <a:r>
              <a:rPr lang="tr-TR" dirty="0"/>
              <a:t>Total: ~62m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A2884-E63C-4AFE-8F05-7C0A90FE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031" y="1552988"/>
            <a:ext cx="5592316" cy="37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550-9491-4198-A051-DDAF4B21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DumbellXL 2x (Add)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F3A5-CD60-410E-A353-CA06BB6F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Parameters:</a:t>
            </a:r>
          </a:p>
          <a:p>
            <a:pPr lvl="1"/>
            <a:r>
              <a:rPr lang="tr-TR" dirty="0"/>
              <a:t>Per model: 21,208,960</a:t>
            </a:r>
          </a:p>
          <a:p>
            <a:pPr lvl="1"/>
            <a:r>
              <a:rPr lang="tr-TR" dirty="0"/>
              <a:t>Total: ~22.4m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79A48-FA70-4937-B65A-C2366B10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02" y="2118138"/>
            <a:ext cx="5589459" cy="37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550-9491-4198-A051-DDAF4B21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DumbellXL 2x (Concatenation)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F3A5-CD60-410E-A353-CA06BB6F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Parameters:</a:t>
            </a:r>
          </a:p>
          <a:p>
            <a:pPr lvl="1"/>
            <a:r>
              <a:rPr lang="tr-TR" dirty="0"/>
              <a:t>Per model: 21,208,960</a:t>
            </a:r>
          </a:p>
          <a:p>
            <a:pPr lvl="1"/>
            <a:r>
              <a:rPr lang="tr-TR" dirty="0"/>
              <a:t>Total: ~22.4m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E96E7-5953-4CBE-9124-8F418524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84" y="2402078"/>
            <a:ext cx="5592316" cy="37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550-9491-4198-A051-DDAF4B21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DumbellXL 3x (Concatenation)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F3A5-CD60-410E-A353-CA06BB6F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Parameters:</a:t>
            </a:r>
          </a:p>
          <a:p>
            <a:pPr lvl="1"/>
            <a:r>
              <a:rPr lang="tr-TR" dirty="0"/>
              <a:t>Per model: 21,208,960</a:t>
            </a:r>
          </a:p>
          <a:p>
            <a:pPr lvl="1"/>
            <a:r>
              <a:rPr lang="tr-TR" dirty="0"/>
              <a:t>Total: ~63.6m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3275B-B116-4405-9811-81DFD74BB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20" y="2242130"/>
            <a:ext cx="5592316" cy="37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CE09-09F8-4DBE-AADC-CC41535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The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6345-F9BF-4F3B-B781-A7F630B3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Single channel data from </a:t>
            </a:r>
            <a:r>
              <a:rPr lang="tr-TR" dirty="0">
                <a:hlinkClick r:id="rId2"/>
              </a:rPr>
              <a:t>Multi-channel MR Image Reconstruction Challenge (MC-MRRec)</a:t>
            </a:r>
            <a:r>
              <a:rPr lang="tr-TR" dirty="0"/>
              <a:t> is used.</a:t>
            </a:r>
          </a:p>
          <a:p>
            <a:r>
              <a:rPr lang="tr-TR" dirty="0"/>
              <a:t>25 training, 10 validation cases with 170, 256, 256, 2 shape (sampe, hy, hx, complex)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8BD09-D527-4667-8B72-64F6E206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63" y="4143849"/>
            <a:ext cx="1655048" cy="165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19FEB-6A0F-4A0D-AA40-567D6517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6" y="4089307"/>
            <a:ext cx="3594260" cy="170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467B7-1616-4C1D-8B0C-64356AC7015A}"/>
              </a:ext>
            </a:extLst>
          </p:cNvPr>
          <p:cNvSpPr txBox="1"/>
          <p:nvPr/>
        </p:nvSpPr>
        <p:spPr>
          <a:xfrm>
            <a:off x="3884103" y="371997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Magnitude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DB08A-392F-4C91-8E42-47AB999FD2CE}"/>
              </a:ext>
            </a:extLst>
          </p:cNvPr>
          <p:cNvSpPr txBox="1"/>
          <p:nvPr/>
        </p:nvSpPr>
        <p:spPr>
          <a:xfrm>
            <a:off x="6031226" y="37199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Phase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AF9DB-4DE7-4848-9819-0DC4D3AC2C27}"/>
              </a:ext>
            </a:extLst>
          </p:cNvPr>
          <p:cNvSpPr txBox="1"/>
          <p:nvPr/>
        </p:nvSpPr>
        <p:spPr>
          <a:xfrm>
            <a:off x="7842458" y="375372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K-Space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550-9491-4198-A051-DDAF4B21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DumbellS 6x (Concatenation)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F3A5-CD60-410E-A353-CA06BB6F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Parameters:</a:t>
            </a:r>
          </a:p>
          <a:p>
            <a:pPr lvl="1"/>
            <a:r>
              <a:rPr lang="tr-TR" dirty="0"/>
              <a:t>Per model: 5,402,368</a:t>
            </a:r>
          </a:p>
          <a:p>
            <a:pPr lvl="1"/>
            <a:r>
              <a:rPr lang="tr-TR" dirty="0"/>
              <a:t>Total: ~32.3m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5B49-8608-4FB8-8A69-F16170B5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9" y="2257343"/>
            <a:ext cx="5592316" cy="3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2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C9BC-4B3E-4C1B-BC75-9A8B10B0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Statistical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49A14D-0DFB-47B5-A98B-90A2C41C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80" y="1943008"/>
            <a:ext cx="8822433" cy="2050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8D932-EBD6-4B5F-A043-868C3AE9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79" y="4122303"/>
            <a:ext cx="8822433" cy="20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92E8-0F87-4CEA-B0FA-6E84A1F5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60"/>
            <a:ext cx="10515600" cy="1325563"/>
          </a:xfrm>
        </p:spPr>
        <p:txBody>
          <a:bodyPr/>
          <a:lstStyle/>
          <a:p>
            <a:pPr algn="ctr"/>
            <a:r>
              <a:rPr lang="tr-TR" dirty="0"/>
              <a:t>Side by Side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2F168-EE94-411E-9C11-50727C9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3" r="76052" b="59782"/>
          <a:stretch/>
        </p:blipFill>
        <p:spPr>
          <a:xfrm>
            <a:off x="838200" y="2552585"/>
            <a:ext cx="1825831" cy="1738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4E547-105E-4FD2-B234-6C01A9992CC3}"/>
              </a:ext>
            </a:extLst>
          </p:cNvPr>
          <p:cNvSpPr txBox="1"/>
          <p:nvPr/>
        </p:nvSpPr>
        <p:spPr>
          <a:xfrm>
            <a:off x="1121712" y="2325907"/>
            <a:ext cx="125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Undersampled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78C8F7-CEB6-4F42-8BA4-B12AE8F8C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0" t="6465" r="24449" b="60278"/>
          <a:stretch/>
        </p:blipFill>
        <p:spPr>
          <a:xfrm>
            <a:off x="2664030" y="2569571"/>
            <a:ext cx="1825831" cy="171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08E79-4A50-451A-8D90-289CC2D08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6232" r="53381" b="58438"/>
          <a:stretch/>
        </p:blipFill>
        <p:spPr>
          <a:xfrm>
            <a:off x="4489861" y="2552586"/>
            <a:ext cx="1751548" cy="1844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139CB-608F-46CF-A598-6321AA664AF1}"/>
              </a:ext>
            </a:extLst>
          </p:cNvPr>
          <p:cNvSpPr txBox="1"/>
          <p:nvPr/>
        </p:nvSpPr>
        <p:spPr>
          <a:xfrm>
            <a:off x="3044588" y="2361386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Fullsampled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C8F26-7ACA-4691-9ED2-584463821570}"/>
              </a:ext>
            </a:extLst>
          </p:cNvPr>
          <p:cNvSpPr txBox="1"/>
          <p:nvPr/>
        </p:nvSpPr>
        <p:spPr>
          <a:xfrm>
            <a:off x="4975294" y="2361385"/>
            <a:ext cx="829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U-Net 2x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E1CDB-599F-40EA-BCE9-15301088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6" t="6573" r="52951" b="60418"/>
          <a:stretch/>
        </p:blipFill>
        <p:spPr>
          <a:xfrm>
            <a:off x="6315691" y="2575789"/>
            <a:ext cx="1791254" cy="1712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92C5A4-D83A-4F25-8269-FF04E9970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6369" r="53262" b="59892"/>
          <a:stretch/>
        </p:blipFill>
        <p:spPr>
          <a:xfrm>
            <a:off x="6355397" y="4397021"/>
            <a:ext cx="1751548" cy="178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78937D-DCE9-4E8B-B171-ED6B3D473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t="6622" r="52500" b="60190"/>
          <a:stretch/>
        </p:blipFill>
        <p:spPr>
          <a:xfrm>
            <a:off x="2688547" y="4397022"/>
            <a:ext cx="1751547" cy="1728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EDF0B7-EE4B-474F-89D6-E385303204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8" t="6704" r="53700" b="60578"/>
          <a:stretch/>
        </p:blipFill>
        <p:spPr>
          <a:xfrm>
            <a:off x="4538893" y="4397022"/>
            <a:ext cx="1797828" cy="1785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1E834F-773B-41BB-BB84-7339648811A3}"/>
              </a:ext>
            </a:extLst>
          </p:cNvPr>
          <p:cNvSpPr txBox="1"/>
          <p:nvPr/>
        </p:nvSpPr>
        <p:spPr>
          <a:xfrm>
            <a:off x="6455342" y="236138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DumbellXL 2x 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24BC72-91B9-4301-8C9F-CC9DA0D99155}"/>
              </a:ext>
            </a:extLst>
          </p:cNvPr>
          <p:cNvSpPr txBox="1"/>
          <p:nvPr/>
        </p:nvSpPr>
        <p:spPr>
          <a:xfrm>
            <a:off x="6455342" y="6155678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DumbellXL 2x</a:t>
            </a:r>
          </a:p>
          <a:p>
            <a:pPr algn="ctr"/>
            <a:r>
              <a:rPr lang="tr-TR" sz="1400" dirty="0"/>
              <a:t>Concat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8F86D-F9DD-4A8F-8829-BBA43CD84EB0}"/>
              </a:ext>
            </a:extLst>
          </p:cNvPr>
          <p:cNvSpPr txBox="1"/>
          <p:nvPr/>
        </p:nvSpPr>
        <p:spPr>
          <a:xfrm>
            <a:off x="2930775" y="610146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DumbellXL 3x</a:t>
            </a:r>
          </a:p>
          <a:p>
            <a:pPr algn="ctr"/>
            <a:r>
              <a:rPr lang="tr-TR" sz="1400" dirty="0"/>
              <a:t>Concat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A6FFB-0510-4801-A891-AF012CF7E213}"/>
              </a:ext>
            </a:extLst>
          </p:cNvPr>
          <p:cNvSpPr txBox="1"/>
          <p:nvPr/>
        </p:nvSpPr>
        <p:spPr>
          <a:xfrm>
            <a:off x="4917472" y="6155678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DumbellS 6x</a:t>
            </a:r>
          </a:p>
          <a:p>
            <a:pPr algn="ctr"/>
            <a:r>
              <a:rPr lang="tr-TR" sz="1400" dirty="0"/>
              <a:t>Concat</a:t>
            </a:r>
          </a:p>
        </p:txBody>
      </p:sp>
    </p:spTree>
    <p:extLst>
      <p:ext uri="{BB962C8B-B14F-4D97-AF65-F5344CB8AC3E}">
        <p14:creationId xmlns:p14="http://schemas.microsoft.com/office/powerpoint/2010/main" val="418819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A703-A5EF-4333-8516-63FD84FA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0659-D93B-4182-A870-E71905B0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Concatenation produces better results.</a:t>
            </a:r>
          </a:p>
          <a:p>
            <a:r>
              <a:rPr lang="tr-TR" dirty="0"/>
              <a:t>U-Net is still better, however, DumbellXL and DumbellS can be chained more times.</a:t>
            </a:r>
          </a:p>
          <a:p>
            <a:r>
              <a:rPr lang="tr-TR"/>
              <a:t>DumbellXL requires it’s architecture to be fixed.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364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374-7031-4BFA-85EC-127F32D7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Undersampling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D80E-C945-4752-B635-F558602C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Cartesian sampling with 1 sample on center, 4 times acceleration, with no centering was used, 10 lines at the borders were used.</a:t>
            </a:r>
          </a:p>
          <a:p>
            <a:r>
              <a:rPr lang="tr-TR" dirty="0"/>
              <a:t>Data loader fed the model with the mask uniquely generated for each sample and each epoch.</a:t>
            </a:r>
          </a:p>
          <a:p>
            <a:r>
              <a:rPr lang="tr-TR" dirty="0"/>
              <a:t>Undersampling was done within the model except for magnitude input.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610AF-B0B0-4CB1-BFB0-C32235BB3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79" y="4001294"/>
            <a:ext cx="4078994" cy="28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12AA-D25B-4DAA-B951-B136D22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1643-7EFD-4C13-985F-704FB83F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dirty="0"/>
              <a:t>U-Net 2x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DumbellXL 2x (Add)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DumbellXL 2x (Concat)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DumbellXL 3x (Concat)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DumbellS 6x (Concat)</a:t>
            </a:r>
          </a:p>
        </p:txBody>
      </p:sp>
    </p:spTree>
    <p:extLst>
      <p:ext uri="{BB962C8B-B14F-4D97-AF65-F5344CB8AC3E}">
        <p14:creationId xmlns:p14="http://schemas.microsoft.com/office/powerpoint/2010/main" val="331338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3AD-4951-4B0F-B42D-3243B4A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Reconstruction Operation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3BE06-6178-4ABA-9352-68BEF65F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896918"/>
            <a:ext cx="6115050" cy="1638300"/>
          </a:xfrm>
        </p:spPr>
      </p:pic>
    </p:spTree>
    <p:extLst>
      <p:ext uri="{BB962C8B-B14F-4D97-AF65-F5344CB8AC3E}">
        <p14:creationId xmlns:p14="http://schemas.microsoft.com/office/powerpoint/2010/main" val="303076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7831-07C9-4A16-96BD-15DE1119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Architecture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0CBD60-DE8B-4FA9-A56D-D4192951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5" y="2281738"/>
            <a:ext cx="10515600" cy="3288110"/>
          </a:xfrm>
        </p:spPr>
      </p:pic>
    </p:spTree>
    <p:extLst>
      <p:ext uri="{BB962C8B-B14F-4D97-AF65-F5344CB8AC3E}">
        <p14:creationId xmlns:p14="http://schemas.microsoft.com/office/powerpoint/2010/main" val="5121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FE3-E9A0-47C5-8BBD-ECDAA488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Base Model (DumbellXL)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D9FDC4-4490-439A-ABF8-4FA1DB49F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89" y="1834014"/>
            <a:ext cx="4005494" cy="4351338"/>
          </a:xfrm>
        </p:spPr>
      </p:pic>
    </p:spTree>
    <p:extLst>
      <p:ext uri="{BB962C8B-B14F-4D97-AF65-F5344CB8AC3E}">
        <p14:creationId xmlns:p14="http://schemas.microsoft.com/office/powerpoint/2010/main" val="171438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6E76-A7D0-418A-B60F-2A4ADD2E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Convolutional Block</a:t>
            </a:r>
            <a:br>
              <a:rPr lang="tr-TR" sz="4000" dirty="0"/>
            </a:br>
            <a:r>
              <a:rPr lang="tr-TR" sz="4000" dirty="0"/>
              <a:t>(Strided)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071352-0A20-494C-B787-2D471139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79" y="2758326"/>
            <a:ext cx="4800600" cy="2133600"/>
          </a:xfrm>
        </p:spPr>
      </p:pic>
    </p:spTree>
    <p:extLst>
      <p:ext uri="{BB962C8B-B14F-4D97-AF65-F5344CB8AC3E}">
        <p14:creationId xmlns:p14="http://schemas.microsoft.com/office/powerpoint/2010/main" val="323234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6A16-3742-4FB3-B66E-F0D5472F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Convolutional Transpose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1A17-80DD-498A-9340-ECB2A1094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70" y="2615713"/>
            <a:ext cx="4800600" cy="2133600"/>
          </a:xfrm>
        </p:spPr>
      </p:pic>
    </p:spTree>
    <p:extLst>
      <p:ext uri="{BB962C8B-B14F-4D97-AF65-F5344CB8AC3E}">
        <p14:creationId xmlns:p14="http://schemas.microsoft.com/office/powerpoint/2010/main" val="3794470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294</Words>
  <Application>Microsoft Office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2020-07-07 Presentation</vt:lpstr>
      <vt:lpstr>The Dataset</vt:lpstr>
      <vt:lpstr>Undersampling</vt:lpstr>
      <vt:lpstr>Models</vt:lpstr>
      <vt:lpstr>Reconstruction Operation Overview</vt:lpstr>
      <vt:lpstr>Architecture Overview</vt:lpstr>
      <vt:lpstr>Base Model (DumbellXL) Architecture</vt:lpstr>
      <vt:lpstr>Convolutional Block (Strided)</vt:lpstr>
      <vt:lpstr>Convolutional Transpose Block</vt:lpstr>
      <vt:lpstr>Residual Block</vt:lpstr>
      <vt:lpstr>FFT Block</vt:lpstr>
      <vt:lpstr>IFFT Block</vt:lpstr>
      <vt:lpstr>Consistency Block</vt:lpstr>
      <vt:lpstr>Undersample Block</vt:lpstr>
      <vt:lpstr>Common Model Parameters</vt:lpstr>
      <vt:lpstr>U-Net 2x</vt:lpstr>
      <vt:lpstr>DumbellXL 2x (Add)</vt:lpstr>
      <vt:lpstr>DumbellXL 2x (Concatenation)</vt:lpstr>
      <vt:lpstr>DumbellXL 3x (Concatenation)</vt:lpstr>
      <vt:lpstr>DumbellS 6x (Concatenation)</vt:lpstr>
      <vt:lpstr>Statistical Results</vt:lpstr>
      <vt:lpstr>Side by Side Comparison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2020-06-02 Presentation</dc:title>
  <dc:creator>Salih F. Canpolat</dc:creator>
  <cp:lastModifiedBy>Salih F. Canpolat</cp:lastModifiedBy>
  <cp:revision>21</cp:revision>
  <dcterms:created xsi:type="dcterms:W3CDTF">2020-06-02T03:20:31Z</dcterms:created>
  <dcterms:modified xsi:type="dcterms:W3CDTF">2020-07-06T19:56:37Z</dcterms:modified>
</cp:coreProperties>
</file>